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9"/>
  </p:notesMasterIdLst>
  <p:sldIdLst>
    <p:sldId id="271" r:id="rId6"/>
    <p:sldId id="410" r:id="rId7"/>
    <p:sldId id="416" r:id="rId8"/>
    <p:sldId id="411" r:id="rId9"/>
    <p:sldId id="413" r:id="rId10"/>
    <p:sldId id="412" r:id="rId11"/>
    <p:sldId id="414" r:id="rId12"/>
    <p:sldId id="415" r:id="rId13"/>
    <p:sldId id="418" r:id="rId14"/>
    <p:sldId id="417" r:id="rId15"/>
    <p:sldId id="419" r:id="rId16"/>
    <p:sldId id="420" r:id="rId17"/>
    <p:sldId id="421" r:id="rId1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1158" y="5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15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47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1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0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4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54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5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2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16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4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3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7.tif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20.png"/><Relationship Id="rId10" Type="http://schemas.openxmlformats.org/officeDocument/2006/relationships/image" Target="../media/image13.png"/><Relationship Id="rId4" Type="http://schemas.openxmlformats.org/officeDocument/2006/relationships/image" Target="../media/image19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and 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0844" y="1395991"/>
            <a:ext cx="9151158" cy="3607798"/>
            <a:chOff x="410844" y="1556411"/>
            <a:chExt cx="9151158" cy="3607798"/>
          </a:xfrm>
        </p:grpSpPr>
        <p:sp>
          <p:nvSpPr>
            <p:cNvPr id="6" name="TextBox 5"/>
            <p:cNvSpPr txBox="1"/>
            <p:nvPr/>
          </p:nvSpPr>
          <p:spPr>
            <a:xfrm>
              <a:off x="4071306" y="1556411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00214" y="2281928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42772" y="2281928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45615" y="2995272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1306" y="2995272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04523" y="2995272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6810" y="3716904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22696" y="3716904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9930" y="3716904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78004" y="3716904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844" y="4444209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45359" y="4444209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71306" y="4444209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02650" y="4444209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26002" y="4444209"/>
              <a:ext cx="1836000" cy="720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latin typeface="Gill Sans MT" panose="020B0502020104020203" pitchFamily="34" charset="0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08" y="5301374"/>
            <a:ext cx="1736362" cy="890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72" y="5301375"/>
            <a:ext cx="1736362" cy="89058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180" y="5328344"/>
            <a:ext cx="1736362" cy="8905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2" y="5302900"/>
            <a:ext cx="1736362" cy="8905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757645"/>
            <a:ext cx="969415" cy="94553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670583"/>
            <a:ext cx="969415" cy="94553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583521"/>
            <a:ext cx="969415" cy="94553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496459"/>
            <a:ext cx="969415" cy="94553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409397"/>
            <a:ext cx="969415" cy="94553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322336"/>
            <a:ext cx="969415" cy="9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Mo, Whitney, Teddy and Eva collect marbles.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Mo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Whitney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Teddy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total they have 8,524 marbles between them.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does Eva have?</a:t>
            </a:r>
          </a:p>
        </p:txBody>
      </p:sp>
      <p:sp>
        <p:nvSpPr>
          <p:cNvPr id="4" name="object 10"/>
          <p:cNvSpPr/>
          <p:nvPr/>
        </p:nvSpPr>
        <p:spPr>
          <a:xfrm flipH="1">
            <a:off x="889551" y="1292902"/>
            <a:ext cx="936711" cy="784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12"/>
          <p:cNvSpPr>
            <a:spLocks noChangeAspect="1"/>
          </p:cNvSpPr>
          <p:nvPr/>
        </p:nvSpPr>
        <p:spPr>
          <a:xfrm flipH="1">
            <a:off x="7580303" y="2528242"/>
            <a:ext cx="1365528" cy="802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14"/>
          <p:cNvSpPr>
            <a:spLocks noChangeAspect="1"/>
          </p:cNvSpPr>
          <p:nvPr/>
        </p:nvSpPr>
        <p:spPr>
          <a:xfrm flipH="1">
            <a:off x="889551" y="3701787"/>
            <a:ext cx="1152616" cy="915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24991" y="1454325"/>
            <a:ext cx="3966803" cy="792486"/>
          </a:xfrm>
          <a:prstGeom prst="wedgeRoundRectCallout">
            <a:avLst>
              <a:gd name="adj1" fmla="val -57308"/>
              <a:gd name="adj2" fmla="val 26014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1,648 marbles.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403566" y="2528242"/>
            <a:ext cx="4539997" cy="871987"/>
          </a:xfrm>
          <a:prstGeom prst="wedgeRoundRectCallout">
            <a:avLst>
              <a:gd name="adj1" fmla="val 59833"/>
              <a:gd name="adj2" fmla="val -5289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double the amount of marbles Mo has.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403565" y="3902795"/>
            <a:ext cx="4323805" cy="871987"/>
          </a:xfrm>
          <a:prstGeom prst="wedgeRoundRectCallout">
            <a:avLst>
              <a:gd name="adj1" fmla="val -57308"/>
              <a:gd name="adj2" fmla="val 22883"/>
              <a:gd name="adj3" fmla="val 16667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half the amount of marbles Mo has.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757645"/>
            <a:ext cx="969415" cy="9455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67058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58352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49645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40939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322336"/>
            <a:ext cx="969415" cy="9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milkman has 250 bottles of milk.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collects another 160 from the dairy, and delivers 375 during the day.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How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many does he have left?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Tommy?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0164" y="3455353"/>
            <a:ext cx="1600391" cy="1155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2867744" y="2593203"/>
                <a:ext cx="4865468" cy="2488248"/>
              </a:xfrm>
              <a:prstGeom prst="wedgeRoundRectCallout">
                <a:avLst>
                  <a:gd name="adj1" fmla="val -60448"/>
                  <a:gd name="adj2" fmla="val 24211"/>
                  <a:gd name="adj3" fmla="val 16667"/>
                </a:avLst>
              </a:prstGeom>
              <a:solidFill>
                <a:schemeClr val="accent4">
                  <a:alpha val="2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My method: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375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250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125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125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160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285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744" y="2593203"/>
                <a:ext cx="4865468" cy="2488248"/>
              </a:xfrm>
              <a:prstGeom prst="wedgeRoundRectCallout">
                <a:avLst>
                  <a:gd name="adj1" fmla="val -60448"/>
                  <a:gd name="adj2" fmla="val 24211"/>
                  <a:gd name="adj3" fmla="val 16667"/>
                </a:avLst>
              </a:prstGeom>
              <a:blipFill>
                <a:blip r:embed="rId4"/>
                <a:stretch>
                  <a:fillRect b="-725"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7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Monday, Whitney was paid £114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Tuesday, she was paid £27 more than on Monday.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Wednesday, she was paid £27 less than on Monday.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was Whitney paid in total?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calculations did you do?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there a more efficient method?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757645"/>
            <a:ext cx="969415" cy="945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670583"/>
            <a:ext cx="969415" cy="945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583521"/>
            <a:ext cx="969415" cy="945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496459"/>
            <a:ext cx="969415" cy="945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409397"/>
            <a:ext cx="969415" cy="945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322336"/>
            <a:ext cx="969415" cy="9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is discovering numbers on a </a:t>
            </a:r>
            <a:r>
              <a:rPr lang="en-GB" sz="2800" dirty="0" err="1">
                <a:solidFill>
                  <a:prstClr val="black"/>
                </a:solidFill>
                <a:latin typeface="Gill Sans MT" panose="020B0502020104020203" pitchFamily="34" charset="0"/>
              </a:rPr>
              <a:t>Gattegno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chart.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makes this number.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moves one counter three spaces on a horizontal line to create a new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he adds this to his original number he gets 131,130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counter did he move?</a:t>
            </a:r>
          </a:p>
        </p:txBody>
      </p:sp>
      <p:sp>
        <p:nvSpPr>
          <p:cNvPr id="4" name="object 5"/>
          <p:cNvSpPr>
            <a:spLocks noChangeAspect="1"/>
          </p:cNvSpPr>
          <p:nvPr/>
        </p:nvSpPr>
        <p:spPr>
          <a:xfrm>
            <a:off x="3017901" y="1724926"/>
            <a:ext cx="3870199" cy="1645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78"/>
          <a:stretch/>
        </p:blipFill>
        <p:spPr>
          <a:xfrm>
            <a:off x="1188669" y="1906486"/>
            <a:ext cx="7584081" cy="268338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631400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91891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7989436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273364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149927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112873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310418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70909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952382" y="5284975"/>
            <a:ext cx="692331" cy="666206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Work out the missing numbers.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1138235"/>
                  </p:ext>
                </p:extLst>
              </p:nvPr>
            </p:nvGraphicFramePr>
            <p:xfrm>
              <a:off x="2326851" y="1963209"/>
              <a:ext cx="5252298" cy="30529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75383">
                      <a:extLst>
                        <a:ext uri="{9D8B030D-6E8A-4147-A177-3AD203B41FA5}">
                          <a16:colId xmlns:a16="http://schemas.microsoft.com/office/drawing/2014/main" val="372186915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654422097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491205921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628550563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15218422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1220714097"/>
                        </a:ext>
                      </a:extLst>
                    </a:gridCol>
                  </a:tblGrid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4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967399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280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9598396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7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9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3600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1138235"/>
                  </p:ext>
                </p:extLst>
              </p:nvPr>
            </p:nvGraphicFramePr>
            <p:xfrm>
              <a:off x="2326851" y="1963209"/>
              <a:ext cx="5252298" cy="30529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75383">
                      <a:extLst>
                        <a:ext uri="{9D8B030D-6E8A-4147-A177-3AD203B41FA5}">
                          <a16:colId xmlns:a16="http://schemas.microsoft.com/office/drawing/2014/main" val="372186915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654422097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491205921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628550563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15218422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1220714097"/>
                        </a:ext>
                      </a:extLst>
                    </a:gridCol>
                  </a:tblGrid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4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967399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94" t="-100599" r="-500694" b="-101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9598396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7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9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3600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53271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3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makes a 5-digit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makes a 4-digit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difference between their numbers is 3,465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their numbers be?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95743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completes this subtraction incorrectly.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the mistake to Rosie and correct it for her.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0582" y="1704109"/>
            <a:ext cx="4544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dirty="0" smtClean="0">
                <a:latin typeface="Gill Sans MT" panose="020B0502020104020203" pitchFamily="34" charset="0"/>
              </a:rPr>
              <a:t>2 8 7 0 1</a:t>
            </a:r>
          </a:p>
          <a:p>
            <a:pPr marL="457200" indent="-457200" algn="r">
              <a:buFontTx/>
              <a:buChar char="-"/>
            </a:pPr>
            <a:r>
              <a:rPr lang="en-GB" sz="7200" u="sng" dirty="0" smtClean="0">
                <a:latin typeface="Gill Sans MT" panose="020B0502020104020203" pitchFamily="34" charset="0"/>
              </a:rPr>
              <a:t>    7 6 2 1</a:t>
            </a:r>
          </a:p>
          <a:p>
            <a:pPr algn="r"/>
            <a:r>
              <a:rPr lang="en-GB" sz="7200" u="sng" dirty="0" smtClean="0">
                <a:latin typeface="Gill Sans MT" panose="020B0502020104020203" pitchFamily="34" charset="0"/>
              </a:rPr>
              <a:t>2 1 1 8 0</a:t>
            </a:r>
            <a:endParaRPr lang="en-GB" sz="7200" u="sng" dirty="0">
              <a:latin typeface="Gill Sans MT" panose="020B05020201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95743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878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49,999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19,999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50,000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20,000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Dora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 explain why Dora’s method work?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think of another example where this method could be used?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878532"/>
              </a:xfrm>
              <a:prstGeom prst="rect">
                <a:avLst/>
              </a:prstGeom>
              <a:blipFill>
                <a:blip r:embed="rId3"/>
                <a:stretch>
                  <a:fillRect l="-2725" t="-1867" r="-1514" b="-1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5"/>
          <p:cNvSpPr/>
          <p:nvPr/>
        </p:nvSpPr>
        <p:spPr>
          <a:xfrm>
            <a:off x="889551" y="2999742"/>
            <a:ext cx="962769" cy="9523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>
            <a:spLocks noChangeAspect="1"/>
          </p:cNvSpPr>
          <p:nvPr/>
        </p:nvSpPr>
        <p:spPr>
          <a:xfrm>
            <a:off x="2316104" y="2512738"/>
            <a:ext cx="4568021" cy="1926386"/>
          </a:xfrm>
          <a:prstGeom prst="wedgeRoundRectCallout">
            <a:avLst>
              <a:gd name="adj1" fmla="val -57308"/>
              <a:gd name="adj2" fmla="val 26014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did not need to use a written method to work this out.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3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estimate is inaccurate?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a)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b)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c)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51709" y="1322572"/>
            <a:ext cx="5666513" cy="1562843"/>
            <a:chOff x="1828800" y="1197884"/>
            <a:chExt cx="5666513" cy="1562843"/>
          </a:xfrm>
        </p:grpSpPr>
        <p:grpSp>
          <p:nvGrpSpPr>
            <p:cNvPr id="11" name="Group 10"/>
            <p:cNvGrpSpPr/>
            <p:nvPr/>
          </p:nvGrpSpPr>
          <p:grpSpPr>
            <a:xfrm>
              <a:off x="1856509" y="2057400"/>
              <a:ext cx="5389418" cy="235527"/>
              <a:chOff x="1856509" y="2057400"/>
              <a:chExt cx="5389418" cy="235527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761019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355273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856509" y="2057400"/>
                <a:ext cx="538941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828800" y="2237507"/>
              <a:ext cx="1080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6731" y="2237507"/>
              <a:ext cx="1468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100,000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05204" y="1645222"/>
              <a:ext cx="0" cy="412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909461" y="1197884"/>
              <a:ext cx="1205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25,000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31244" y="2708946"/>
            <a:ext cx="5784876" cy="1562843"/>
            <a:chOff x="1710437" y="1197884"/>
            <a:chExt cx="5784876" cy="1562843"/>
          </a:xfrm>
        </p:grpSpPr>
        <p:grpSp>
          <p:nvGrpSpPr>
            <p:cNvPr id="20" name="Group 19"/>
            <p:cNvGrpSpPr/>
            <p:nvPr/>
          </p:nvGrpSpPr>
          <p:grpSpPr>
            <a:xfrm>
              <a:off x="1856509" y="2057400"/>
              <a:ext cx="5389418" cy="235527"/>
              <a:chOff x="1856509" y="2057400"/>
              <a:chExt cx="5389418" cy="235527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761019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355273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56509" y="2057400"/>
                <a:ext cx="538941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1710437" y="2237507"/>
              <a:ext cx="13119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10,000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26731" y="2237507"/>
              <a:ext cx="1468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90,000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505204" y="1645222"/>
              <a:ext cx="0" cy="412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09461" y="1197884"/>
              <a:ext cx="1205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25,000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51709" y="4087088"/>
            <a:ext cx="5666513" cy="1562843"/>
            <a:chOff x="1828800" y="1197884"/>
            <a:chExt cx="5666513" cy="1562843"/>
          </a:xfrm>
        </p:grpSpPr>
        <p:grpSp>
          <p:nvGrpSpPr>
            <p:cNvPr id="29" name="Group 28"/>
            <p:cNvGrpSpPr/>
            <p:nvPr/>
          </p:nvGrpSpPr>
          <p:grpSpPr>
            <a:xfrm>
              <a:off x="1856509" y="2057400"/>
              <a:ext cx="5389418" cy="235527"/>
              <a:chOff x="1856509" y="2057400"/>
              <a:chExt cx="5389418" cy="235527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6761019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355273" y="2057400"/>
                <a:ext cx="0" cy="23552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1856509" y="2057400"/>
                <a:ext cx="538941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1828800" y="2237507"/>
              <a:ext cx="10806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26731" y="2237507"/>
              <a:ext cx="1468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atin typeface="Gill Sans MT" panose="020B0502020104020203" pitchFamily="34" charset="0"/>
                </a:rPr>
                <a:t>5</a:t>
              </a:r>
              <a:r>
                <a:rPr lang="en-GB" sz="2800" dirty="0" smtClean="0">
                  <a:latin typeface="Gill Sans MT" panose="020B0502020104020203" pitchFamily="34" charset="0"/>
                </a:rPr>
                <a:t>0,000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613578" y="1645222"/>
              <a:ext cx="0" cy="412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017835" y="1197884"/>
              <a:ext cx="1205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Gill Sans MT" panose="020B0502020104020203" pitchFamily="34" charset="0"/>
                </a:rPr>
                <a:t>25,000</a:t>
              </a:r>
              <a:endParaRPr lang="en-GB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8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Complete the pyramid using addition and subtraction.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26" y="1671092"/>
            <a:ext cx="8158149" cy="31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522d4c35-b548-4432-90ae-af4376e1c4b4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1753</TotalTime>
  <Words>404</Words>
  <Application>Microsoft Office PowerPoint</Application>
  <PresentationFormat>A4 Paper (210x297 mm)</PresentationFormat>
  <Paragraphs>157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66</cp:revision>
  <dcterms:created xsi:type="dcterms:W3CDTF">2019-02-04T08:17:32Z</dcterms:created>
  <dcterms:modified xsi:type="dcterms:W3CDTF">2019-09-11T10:57:45Z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